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43" r:id="rId6"/>
    <p:sldId id="332" r:id="rId7"/>
    <p:sldId id="298" r:id="rId8"/>
    <p:sldId id="262" r:id="rId9"/>
    <p:sldId id="299" r:id="rId10"/>
    <p:sldId id="302" r:id="rId11"/>
    <p:sldId id="264" r:id="rId12"/>
    <p:sldId id="284" r:id="rId13"/>
    <p:sldId id="333" r:id="rId14"/>
    <p:sldId id="334" r:id="rId15"/>
    <p:sldId id="335" r:id="rId16"/>
    <p:sldId id="337" r:id="rId17"/>
    <p:sldId id="338" r:id="rId18"/>
    <p:sldId id="336" r:id="rId19"/>
    <p:sldId id="339" r:id="rId20"/>
    <p:sldId id="265" r:id="rId21"/>
    <p:sldId id="276" r:id="rId22"/>
    <p:sldId id="303" r:id="rId23"/>
    <p:sldId id="270" r:id="rId24"/>
    <p:sldId id="309" r:id="rId25"/>
    <p:sldId id="310" r:id="rId26"/>
    <p:sldId id="311" r:id="rId27"/>
    <p:sldId id="312" r:id="rId28"/>
    <p:sldId id="314" r:id="rId29"/>
    <p:sldId id="313" r:id="rId30"/>
    <p:sldId id="315" r:id="rId31"/>
    <p:sldId id="316" r:id="rId32"/>
    <p:sldId id="317" r:id="rId33"/>
    <p:sldId id="294" r:id="rId34"/>
    <p:sldId id="296" r:id="rId35"/>
    <p:sldId id="318" r:id="rId36"/>
    <p:sldId id="319" r:id="rId37"/>
    <p:sldId id="321" r:id="rId38"/>
    <p:sldId id="322" r:id="rId39"/>
    <p:sldId id="288" r:id="rId40"/>
    <p:sldId id="341" r:id="rId41"/>
    <p:sldId id="342" r:id="rId42"/>
    <p:sldId id="344"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5" d="100"/>
          <a:sy n="75" d="100"/>
        </p:scale>
        <p:origin x="118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23238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69518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86421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Mohamed Aziz Ajmi</a:t>
            </a:r>
          </a:p>
          <a:p>
            <a:r>
              <a:rPr lang="en-US" dirty="0" smtClean="0">
                <a:solidFill>
                  <a:schemeClr val="bg2"/>
                </a:solidFill>
                <a:latin typeface="Abadi"/>
                <a:ea typeface="SF Pro" pitchFamily="2" charset="0"/>
                <a:cs typeface="SF Pro" pitchFamily="2" charset="0"/>
              </a:rPr>
              <a:t>May 10</a:t>
            </a:r>
            <a:r>
              <a:rPr lang="en-US" baseline="30000" dirty="0" smtClean="0">
                <a:solidFill>
                  <a:schemeClr val="bg2"/>
                </a:solidFill>
                <a:latin typeface="Abadi"/>
                <a:ea typeface="SF Pro" pitchFamily="2" charset="0"/>
                <a:cs typeface="SF Pro" pitchFamily="2" charset="0"/>
              </a:rPr>
              <a:t>th</a:t>
            </a:r>
            <a:r>
              <a:rPr lang="en-US" dirty="0" smtClean="0">
                <a:solidFill>
                  <a:schemeClr val="bg2"/>
                </a:solidFill>
                <a:latin typeface="Abadi"/>
                <a:ea typeface="SF Pro" pitchFamily="2" charset="0"/>
                <a:cs typeface="SF Pro" pitchFamily="2" charset="0"/>
              </a:rPr>
              <a: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Payload Mass</a:t>
            </a:r>
          </a:p>
        </p:txBody>
      </p:sp>
      <p:pic>
        <p:nvPicPr>
          <p:cNvPr id="6" name="Imagen 5">
            <a:extLst>
              <a:ext uri="{FF2B5EF4-FFF2-40B4-BE49-F238E27FC236}">
                <a16:creationId xmlns:a16="http://schemas.microsoft.com/office/drawing/2014/main" id="{8FF48F8E-884F-85A6-F2E4-416227051D11}"/>
              </a:ext>
            </a:extLst>
          </p:cNvPr>
          <p:cNvPicPr>
            <a:picLocks noChangeAspect="1"/>
          </p:cNvPicPr>
          <p:nvPr/>
        </p:nvPicPr>
        <p:blipFill>
          <a:blip r:embed="rId3"/>
          <a:stretch>
            <a:fillRect/>
          </a:stretch>
        </p:blipFill>
        <p:spPr>
          <a:xfrm>
            <a:off x="0" y="2498849"/>
            <a:ext cx="12192000" cy="2388075"/>
          </a:xfrm>
          <a:prstGeom prst="rect">
            <a:avLst/>
          </a:prstGeom>
        </p:spPr>
      </p:pic>
    </p:spTree>
    <p:extLst>
      <p:ext uri="{BB962C8B-B14F-4D97-AF65-F5344CB8AC3E}">
        <p14:creationId xmlns:p14="http://schemas.microsoft.com/office/powerpoint/2010/main" val="648644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p>
        </p:txBody>
      </p:sp>
      <p:pic>
        <p:nvPicPr>
          <p:cNvPr id="5" name="Imagen 4">
            <a:extLst>
              <a:ext uri="{FF2B5EF4-FFF2-40B4-BE49-F238E27FC236}">
                <a16:creationId xmlns:a16="http://schemas.microsoft.com/office/drawing/2014/main" id="{71F5D9F9-E078-7646-6846-A1259F1269E6}"/>
              </a:ext>
            </a:extLst>
          </p:cNvPr>
          <p:cNvPicPr>
            <a:picLocks noChangeAspect="1"/>
          </p:cNvPicPr>
          <p:nvPr/>
        </p:nvPicPr>
        <p:blipFill>
          <a:blip r:embed="rId3"/>
          <a:stretch>
            <a:fillRect/>
          </a:stretch>
        </p:blipFill>
        <p:spPr>
          <a:xfrm>
            <a:off x="0" y="2234497"/>
            <a:ext cx="12192000" cy="2389005"/>
          </a:xfrm>
          <a:prstGeom prst="rect">
            <a:avLst/>
          </a:prstGeom>
        </p:spPr>
      </p:pic>
    </p:spTree>
    <p:extLst>
      <p:ext uri="{BB962C8B-B14F-4D97-AF65-F5344CB8AC3E}">
        <p14:creationId xmlns:p14="http://schemas.microsoft.com/office/powerpoint/2010/main" val="2338020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vs. Payload Mass</a:t>
            </a:r>
          </a:p>
        </p:txBody>
      </p:sp>
      <p:pic>
        <p:nvPicPr>
          <p:cNvPr id="8" name="Imagen 7">
            <a:extLst>
              <a:ext uri="{FF2B5EF4-FFF2-40B4-BE49-F238E27FC236}">
                <a16:creationId xmlns:a16="http://schemas.microsoft.com/office/drawing/2014/main" id="{E57DD7B5-AFA1-537A-2F23-009B3FB64948}"/>
              </a:ext>
            </a:extLst>
          </p:cNvPr>
          <p:cNvPicPr>
            <a:picLocks noChangeAspect="1"/>
          </p:cNvPicPr>
          <p:nvPr/>
        </p:nvPicPr>
        <p:blipFill>
          <a:blip r:embed="rId3"/>
          <a:stretch>
            <a:fillRect/>
          </a:stretch>
        </p:blipFill>
        <p:spPr>
          <a:xfrm>
            <a:off x="0" y="2234962"/>
            <a:ext cx="12192000" cy="2388075"/>
          </a:xfrm>
          <a:prstGeom prst="rect">
            <a:avLst/>
          </a:prstGeom>
        </p:spPr>
      </p:pic>
    </p:spTree>
    <p:extLst>
      <p:ext uri="{BB962C8B-B14F-4D97-AF65-F5344CB8AC3E}">
        <p14:creationId xmlns:p14="http://schemas.microsoft.com/office/powerpoint/2010/main" val="3775001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a:t>
            </a:r>
          </a:p>
        </p:txBody>
      </p:sp>
      <p:pic>
        <p:nvPicPr>
          <p:cNvPr id="5" name="Imagen 4">
            <a:extLst>
              <a:ext uri="{FF2B5EF4-FFF2-40B4-BE49-F238E27FC236}">
                <a16:creationId xmlns:a16="http://schemas.microsoft.com/office/drawing/2014/main" id="{2B579089-5F84-2BD6-E221-76FA984543D4}"/>
              </a:ext>
            </a:extLst>
          </p:cNvPr>
          <p:cNvPicPr>
            <a:picLocks noChangeAspect="1"/>
          </p:cNvPicPr>
          <p:nvPr/>
        </p:nvPicPr>
        <p:blipFill>
          <a:blip r:embed="rId3"/>
          <a:stretch>
            <a:fillRect/>
          </a:stretch>
        </p:blipFill>
        <p:spPr>
          <a:xfrm>
            <a:off x="0" y="2259446"/>
            <a:ext cx="12192000" cy="2339107"/>
          </a:xfrm>
          <a:prstGeom prst="rect">
            <a:avLst/>
          </a:prstGeom>
        </p:spPr>
      </p:pic>
    </p:spTree>
    <p:extLst>
      <p:ext uri="{BB962C8B-B14F-4D97-AF65-F5344CB8AC3E}">
        <p14:creationId xmlns:p14="http://schemas.microsoft.com/office/powerpoint/2010/main" val="3856787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Orbit</a:t>
            </a:r>
          </a:p>
        </p:txBody>
      </p:sp>
      <p:pic>
        <p:nvPicPr>
          <p:cNvPr id="6" name="Imagen 5">
            <a:extLst>
              <a:ext uri="{FF2B5EF4-FFF2-40B4-BE49-F238E27FC236}">
                <a16:creationId xmlns:a16="http://schemas.microsoft.com/office/drawing/2014/main" id="{8DB647E8-EE76-47C8-02DC-697968FC59D5}"/>
              </a:ext>
            </a:extLst>
          </p:cNvPr>
          <p:cNvPicPr>
            <a:picLocks noChangeAspect="1"/>
          </p:cNvPicPr>
          <p:nvPr/>
        </p:nvPicPr>
        <p:blipFill>
          <a:blip r:embed="rId3"/>
          <a:stretch>
            <a:fillRect/>
          </a:stretch>
        </p:blipFill>
        <p:spPr>
          <a:xfrm>
            <a:off x="0" y="2259446"/>
            <a:ext cx="12192000" cy="2339107"/>
          </a:xfrm>
          <a:prstGeom prst="rect">
            <a:avLst/>
          </a:prstGeom>
        </p:spPr>
      </p:pic>
    </p:spTree>
    <p:extLst>
      <p:ext uri="{BB962C8B-B14F-4D97-AF65-F5344CB8AC3E}">
        <p14:creationId xmlns:p14="http://schemas.microsoft.com/office/powerpoint/2010/main" val="3430305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each Orbit</a:t>
            </a:r>
          </a:p>
        </p:txBody>
      </p:sp>
      <p:pic>
        <p:nvPicPr>
          <p:cNvPr id="7" name="Imagen 6">
            <a:extLst>
              <a:ext uri="{FF2B5EF4-FFF2-40B4-BE49-F238E27FC236}">
                <a16:creationId xmlns:a16="http://schemas.microsoft.com/office/drawing/2014/main" id="{CD864B15-2E28-F014-C5B8-38895ECCF969}"/>
              </a:ext>
            </a:extLst>
          </p:cNvPr>
          <p:cNvPicPr>
            <a:picLocks noChangeAspect="1"/>
          </p:cNvPicPr>
          <p:nvPr/>
        </p:nvPicPr>
        <p:blipFill>
          <a:blip r:embed="rId3"/>
          <a:stretch>
            <a:fillRect/>
          </a:stretch>
        </p:blipFill>
        <p:spPr>
          <a:xfrm>
            <a:off x="3395662" y="1933787"/>
            <a:ext cx="5400675" cy="4114800"/>
          </a:xfrm>
          <a:prstGeom prst="rect">
            <a:avLst/>
          </a:prstGeom>
        </p:spPr>
      </p:pic>
    </p:spTree>
    <p:extLst>
      <p:ext uri="{BB962C8B-B14F-4D97-AF65-F5344CB8AC3E}">
        <p14:creationId xmlns:p14="http://schemas.microsoft.com/office/powerpoint/2010/main" val="1610486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Trend</a:t>
            </a:r>
          </a:p>
        </p:txBody>
      </p:sp>
      <p:pic>
        <p:nvPicPr>
          <p:cNvPr id="6" name="Imagen 5">
            <a:extLst>
              <a:ext uri="{FF2B5EF4-FFF2-40B4-BE49-F238E27FC236}">
                <a16:creationId xmlns:a16="http://schemas.microsoft.com/office/drawing/2014/main" id="{3BEBC126-8C2F-6116-69E3-1418D4B071CA}"/>
              </a:ext>
            </a:extLst>
          </p:cNvPr>
          <p:cNvPicPr>
            <a:picLocks noChangeAspect="1"/>
          </p:cNvPicPr>
          <p:nvPr/>
        </p:nvPicPr>
        <p:blipFill>
          <a:blip r:embed="rId3"/>
          <a:stretch>
            <a:fillRect/>
          </a:stretch>
        </p:blipFill>
        <p:spPr>
          <a:xfrm>
            <a:off x="3327473" y="1752089"/>
            <a:ext cx="5400675" cy="4114800"/>
          </a:xfrm>
          <a:prstGeom prst="rect">
            <a:avLst/>
          </a:prstGeom>
        </p:spPr>
      </p:pic>
    </p:spTree>
    <p:extLst>
      <p:ext uri="{BB962C8B-B14F-4D97-AF65-F5344CB8AC3E}">
        <p14:creationId xmlns:p14="http://schemas.microsoft.com/office/powerpoint/2010/main" val="15286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CuadroTexto 7">
            <a:extLst>
              <a:ext uri="{FF2B5EF4-FFF2-40B4-BE49-F238E27FC236}">
                <a16:creationId xmlns:a16="http://schemas.microsoft.com/office/drawing/2014/main" id="{9486AC22-D879-8C77-448F-17A3E6C9CBEC}"/>
              </a:ext>
            </a:extLst>
          </p:cNvPr>
          <p:cNvSpPr txBox="1"/>
          <p:nvPr/>
        </p:nvSpPr>
        <p:spPr>
          <a:xfrm>
            <a:off x="1448311" y="1309661"/>
            <a:ext cx="8574801" cy="5450851"/>
          </a:xfrm>
          <a:prstGeom prst="rect">
            <a:avLst/>
          </a:prstGeom>
          <a:noFill/>
        </p:spPr>
        <p:txBody>
          <a:bodyPr wrap="square">
            <a:spAutoFit/>
          </a:bodyPr>
          <a:lstStyle/>
          <a:p>
            <a:pPr algn="just">
              <a:lnSpc>
                <a:spcPct val="150000"/>
              </a:lnSpc>
            </a:pPr>
            <a:r>
              <a:rPr lang="en-US" dirty="0"/>
              <a:t>A. Display the names of the unique launch sites in the space mission</a:t>
            </a:r>
          </a:p>
          <a:p>
            <a:pPr algn="just">
              <a:lnSpc>
                <a:spcPct val="150000"/>
              </a:lnSpc>
            </a:pPr>
            <a:r>
              <a:rPr lang="en-US" dirty="0"/>
              <a:t>B. Display 5 records where launch sites begin with the string '</a:t>
            </a:r>
            <a:r>
              <a:rPr lang="en-US" dirty="0" err="1"/>
              <a:t>CCA</a:t>
            </a:r>
            <a:r>
              <a:rPr lang="en-US" dirty="0"/>
              <a:t>'</a:t>
            </a:r>
          </a:p>
          <a:p>
            <a:pPr algn="just">
              <a:lnSpc>
                <a:spcPct val="150000"/>
              </a:lnSpc>
            </a:pPr>
            <a:r>
              <a:rPr lang="en-US" dirty="0"/>
              <a:t>C. Display the total payload mass carried by boosters launched by NASA (CRS)</a:t>
            </a:r>
          </a:p>
          <a:p>
            <a:pPr algn="just">
              <a:lnSpc>
                <a:spcPct val="150000"/>
              </a:lnSpc>
            </a:pPr>
            <a:r>
              <a:rPr lang="en-US" dirty="0"/>
              <a:t>D. Display average payload mass carried by booster version F9 v1.1</a:t>
            </a:r>
          </a:p>
          <a:p>
            <a:pPr algn="just">
              <a:lnSpc>
                <a:spcPct val="150000"/>
              </a:lnSpc>
            </a:pPr>
            <a:r>
              <a:rPr lang="en-US" dirty="0"/>
              <a:t>E. List the date when the first successful landing outcome in ground pad was achieved.</a:t>
            </a:r>
          </a:p>
          <a:p>
            <a:pPr algn="just">
              <a:lnSpc>
                <a:spcPct val="150000"/>
              </a:lnSpc>
            </a:pPr>
            <a:r>
              <a:rPr lang="en-US" dirty="0"/>
              <a:t>F. List the names of the boosters which have success in drone ship and have payload mass greater than 4000 but less than 6000</a:t>
            </a:r>
          </a:p>
          <a:p>
            <a:pPr algn="just">
              <a:lnSpc>
                <a:spcPct val="150000"/>
              </a:lnSpc>
            </a:pPr>
            <a:r>
              <a:rPr lang="en-US" dirty="0"/>
              <a:t>G: List the total number of successful and failure mission outcomes</a:t>
            </a:r>
          </a:p>
          <a:p>
            <a:pPr algn="just">
              <a:lnSpc>
                <a:spcPct val="150000"/>
              </a:lnSpc>
            </a:pPr>
            <a:r>
              <a:rPr lang="en-US" dirty="0"/>
              <a:t>H. List the names of the </a:t>
            </a:r>
            <a:r>
              <a:rPr lang="en-US" dirty="0" err="1"/>
              <a:t>booster_versions</a:t>
            </a:r>
            <a:r>
              <a:rPr lang="en-US" dirty="0"/>
              <a:t> which have carried the maximum payload mass. </a:t>
            </a:r>
          </a:p>
          <a:p>
            <a:pPr algn="just">
              <a:lnSpc>
                <a:spcPct val="150000"/>
              </a:lnSpc>
            </a:pPr>
            <a:r>
              <a:rPr lang="en-US" dirty="0"/>
              <a:t>I. List the records which will display the month names, failure landing outcomes in drone ship, booster versions, </a:t>
            </a:r>
            <a:r>
              <a:rPr lang="en-US" dirty="0" err="1"/>
              <a:t>launch_site</a:t>
            </a:r>
            <a:r>
              <a:rPr lang="en-US" dirty="0"/>
              <a:t> for the months in year 2015</a:t>
            </a:r>
          </a:p>
          <a:p>
            <a:pPr algn="just">
              <a:lnSpc>
                <a:spcPct val="150000"/>
              </a:lnSpc>
            </a:pPr>
            <a:r>
              <a:rPr lang="en-US" dirty="0"/>
              <a:t>J. Rank the count of landing outcomes (such as Failure (drone ship) or Success (ground pad)) between the date 2010-06-04 and 2017-03-20.</a:t>
            </a:r>
            <a:endParaRPr lang="es-CO" dirty="0"/>
          </a:p>
        </p:txBody>
      </p:sp>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Task 1:</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Created markers to represent each launch site on the map, providing a visual indication of their locations.</a:t>
            </a:r>
          </a:p>
          <a:p>
            <a:pPr>
              <a:lnSpc>
                <a:spcPct val="100000"/>
              </a:lnSpc>
              <a:spcBef>
                <a:spcPts val="1400"/>
              </a:spcBef>
            </a:pPr>
            <a:r>
              <a:rPr lang="en-US" sz="2200" dirty="0">
                <a:solidFill>
                  <a:schemeClr val="accent3">
                    <a:lumMod val="25000"/>
                  </a:schemeClr>
                </a:solidFill>
                <a:latin typeface="Abadi" panose="020B0604020104020204" pitchFamily="34" charset="0"/>
              </a:rPr>
              <a:t>Task 2:</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Added markers to denote the success or failure of launches for each site on the map, distinguishing between successful and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Task 3:</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Utilized circles to visualize the proximity around each launch site, helping to calculate distances between the launch site and its surroundings.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smtClean="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smtClean="0">
                <a:solidFill>
                  <a:schemeClr val="accent3">
                    <a:lumMod val="25000"/>
                  </a:schemeClr>
                </a:solidFill>
                <a:latin typeface="Abadi" panose="020B0604020104020204" pitchFamily="34" charset="0"/>
              </a:rPr>
              <a:t>Add the GitHub URL of your completed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7" name="CuadroTexto 6">
            <a:extLst>
              <a:ext uri="{FF2B5EF4-FFF2-40B4-BE49-F238E27FC236}">
                <a16:creationId xmlns:a16="http://schemas.microsoft.com/office/drawing/2014/main" id="{283E64F6-B6AF-9191-DAEC-44B4A2781205}"/>
              </a:ext>
            </a:extLst>
          </p:cNvPr>
          <p:cNvSpPr txBox="1"/>
          <p:nvPr/>
        </p:nvSpPr>
        <p:spPr>
          <a:xfrm>
            <a:off x="284480" y="1362341"/>
            <a:ext cx="11358880" cy="5586145"/>
          </a:xfrm>
          <a:prstGeom prst="rect">
            <a:avLst/>
          </a:prstGeom>
          <a:noFill/>
        </p:spPr>
        <p:txBody>
          <a:bodyPr wrap="square">
            <a:spAutoFit/>
          </a:bodyPr>
          <a:lstStyle/>
          <a:p>
            <a:pPr>
              <a:lnSpc>
                <a:spcPct val="150000"/>
              </a:lnSpc>
              <a:spcBef>
                <a:spcPts val="600"/>
              </a:spcBef>
              <a:spcAft>
                <a:spcPts val="600"/>
              </a:spcAft>
            </a:pPr>
            <a:r>
              <a:rPr lang="en-GB" dirty="0">
                <a:solidFill>
                  <a:schemeClr val="accent3">
                    <a:lumMod val="25000"/>
                  </a:schemeClr>
                </a:solidFill>
                <a:latin typeface="Abadi" panose="020B0604020104020204" pitchFamily="34" charset="0"/>
              </a:rPr>
              <a:t>In the dynamic realm of commercial space exploration, Space Y has embarked on a pioneering journey to transform rocket launch operations using predictive analytics. Drawing from an extensive dataset sourced from </a:t>
            </a:r>
            <a:r>
              <a:rPr lang="en-GB" dirty="0" err="1">
                <a:solidFill>
                  <a:schemeClr val="accent3">
                    <a:lumMod val="25000"/>
                  </a:schemeClr>
                </a:solidFill>
                <a:latin typeface="Abadi" panose="020B0604020104020204" pitchFamily="34" charset="0"/>
              </a:rPr>
              <a:t>SpaceX</a:t>
            </a:r>
            <a:r>
              <a:rPr lang="en-GB" dirty="0">
                <a:solidFill>
                  <a:schemeClr val="accent3">
                    <a:lumMod val="25000"/>
                  </a:schemeClr>
                </a:solidFill>
                <a:latin typeface="Abadi" panose="020B0604020104020204" pitchFamily="34" charset="0"/>
              </a:rPr>
              <a:t> API and web scraping, alongside meticulous </a:t>
            </a:r>
            <a:r>
              <a:rPr lang="en-GB" dirty="0" err="1">
                <a:solidFill>
                  <a:schemeClr val="accent3">
                    <a:lumMod val="25000"/>
                  </a:schemeClr>
                </a:solidFill>
                <a:latin typeface="Abadi" panose="020B0604020104020204" pitchFamily="34" charset="0"/>
              </a:rPr>
              <a:t>preprocessing</a:t>
            </a:r>
            <a:r>
              <a:rPr lang="en-GB" dirty="0">
                <a:solidFill>
                  <a:schemeClr val="accent3">
                    <a:lumMod val="25000"/>
                  </a:schemeClr>
                </a:solidFill>
                <a:latin typeface="Abadi" panose="020B0604020104020204" pitchFamily="34" charset="0"/>
              </a:rPr>
              <a:t> methods including data wrangling, exploratory data analysis (EDA), and data visualization, this initiative aimed to accurately forecast rocket launch outcomes. </a:t>
            </a:r>
          </a:p>
          <a:p>
            <a:pPr>
              <a:lnSpc>
                <a:spcPct val="150000"/>
              </a:lnSpc>
              <a:spcBef>
                <a:spcPts val="600"/>
              </a:spcBef>
              <a:spcAft>
                <a:spcPts val="600"/>
              </a:spcAft>
            </a:pPr>
            <a:r>
              <a:rPr lang="en-GB" dirty="0">
                <a:solidFill>
                  <a:schemeClr val="accent3">
                    <a:lumMod val="25000"/>
                  </a:schemeClr>
                </a:solidFill>
                <a:latin typeface="Abadi" panose="020B0604020104020204" pitchFamily="34" charset="0"/>
              </a:rPr>
              <a:t>Employing a range of machine learning algorithms such as Logistic Regression, Support Vector Machines (SVM), Classification Trees, and K-Nearest </a:t>
            </a:r>
            <a:r>
              <a:rPr lang="en-GB" dirty="0" err="1">
                <a:solidFill>
                  <a:schemeClr val="accent3">
                    <a:lumMod val="25000"/>
                  </a:schemeClr>
                </a:solidFill>
                <a:latin typeface="Abadi" panose="020B0604020104020204" pitchFamily="34" charset="0"/>
              </a:rPr>
              <a:t>Neighbors</a:t>
            </a:r>
            <a:r>
              <a:rPr lang="en-GB" dirty="0">
                <a:solidFill>
                  <a:schemeClr val="accent3">
                    <a:lumMod val="25000"/>
                  </a:schemeClr>
                </a:solidFill>
                <a:latin typeface="Abadi" panose="020B0604020104020204" pitchFamily="34" charset="0"/>
              </a:rPr>
              <a:t> (KNN), we strived to optimize decision-making processes and elevate the efficiency of launch operations. Following rigorous model evaluation and </a:t>
            </a:r>
            <a:r>
              <a:rPr lang="en-GB" dirty="0" err="1">
                <a:solidFill>
                  <a:schemeClr val="accent3">
                    <a:lumMod val="25000"/>
                  </a:schemeClr>
                </a:solidFill>
                <a:latin typeface="Abadi" panose="020B0604020104020204" pitchFamily="34" charset="0"/>
              </a:rPr>
              <a:t>hyperparameter</a:t>
            </a:r>
            <a:r>
              <a:rPr lang="en-GB" dirty="0">
                <a:solidFill>
                  <a:schemeClr val="accent3">
                    <a:lumMod val="25000"/>
                  </a:schemeClr>
                </a:solidFill>
                <a:latin typeface="Abadi" panose="020B0604020104020204" pitchFamily="34" charset="0"/>
              </a:rPr>
              <a:t> tuning, the standout performer emerged as the Classification Tree model, achieving an impressive accuracy of approximately 87.3%. These findings underscore the pivotal role of </a:t>
            </a:r>
            <a:r>
              <a:rPr lang="en-GB" dirty="0" err="1">
                <a:solidFill>
                  <a:schemeClr val="accent3">
                    <a:lumMod val="25000"/>
                  </a:schemeClr>
                </a:solidFill>
                <a:latin typeface="Abadi" panose="020B0604020104020204" pitchFamily="34" charset="0"/>
              </a:rPr>
              <a:t>preprocessing</a:t>
            </a:r>
            <a:r>
              <a:rPr lang="en-GB" dirty="0">
                <a:solidFill>
                  <a:schemeClr val="accent3">
                    <a:lumMod val="25000"/>
                  </a:schemeClr>
                </a:solidFill>
                <a:latin typeface="Abadi" panose="020B0604020104020204" pitchFamily="34" charset="0"/>
              </a:rPr>
              <a:t> methodologies in extracting actionable insights from intricate datasets, empowering Space Y to navigate the intricacies of the commercial space sector with confidence and precision.</a:t>
            </a:r>
            <a:endParaRPr lang="en-US" dirty="0">
              <a:solidFill>
                <a:schemeClr val="accent3">
                  <a:lumMod val="25000"/>
                </a:schemeClr>
              </a:solidFill>
              <a:latin typeface="Abadi" panose="020B0604020104020204" pitchFamily="34" charset="0"/>
            </a:endParaRPr>
          </a:p>
          <a:p>
            <a:pPr algn="just"/>
            <a:endParaRPr lang="es-CO" dirty="0"/>
          </a:p>
        </p:txBody>
      </p:sp>
    </p:spTree>
    <p:extLst>
      <p:ext uri="{BB962C8B-B14F-4D97-AF65-F5344CB8AC3E}">
        <p14:creationId xmlns:p14="http://schemas.microsoft.com/office/powerpoint/2010/main" val="2752170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1">
            <a:extLst>
              <a:ext uri="{FF2B5EF4-FFF2-40B4-BE49-F238E27FC236}">
                <a16:creationId xmlns:a16="http://schemas.microsoft.com/office/drawing/2014/main" id="{527BE1F1-419F-4EE1-CEBA-5125C256E14A}"/>
              </a:ext>
            </a:extLst>
          </p:cNvPr>
          <p:cNvPicPr>
            <a:picLocks noChangeAspect="1"/>
          </p:cNvPicPr>
          <p:nvPr/>
        </p:nvPicPr>
        <p:blipFill>
          <a:blip r:embed="rId3"/>
          <a:stretch>
            <a:fillRect/>
          </a:stretch>
        </p:blipFill>
        <p:spPr>
          <a:xfrm>
            <a:off x="3626239" y="1970367"/>
            <a:ext cx="4803143" cy="387991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1">
            <a:extLst>
              <a:ext uri="{FF2B5EF4-FFF2-40B4-BE49-F238E27FC236}">
                <a16:creationId xmlns:a16="http://schemas.microsoft.com/office/drawing/2014/main" id="{9BE71886-4A19-DFF1-A03E-70C3D878DB55}"/>
              </a:ext>
            </a:extLst>
          </p:cNvPr>
          <p:cNvPicPr>
            <a:picLocks noChangeAspect="1"/>
          </p:cNvPicPr>
          <p:nvPr/>
        </p:nvPicPr>
        <p:blipFill rotWithShape="1">
          <a:blip r:embed="rId3"/>
          <a:srcRect t="7227"/>
          <a:stretch/>
        </p:blipFill>
        <p:spPr>
          <a:xfrm>
            <a:off x="595109" y="1933127"/>
            <a:ext cx="10622996" cy="398672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n 1">
            <a:extLst>
              <a:ext uri="{FF2B5EF4-FFF2-40B4-BE49-F238E27FC236}">
                <a16:creationId xmlns:a16="http://schemas.microsoft.com/office/drawing/2014/main" id="{2FA82D17-30B7-3BE6-F592-D2028C72B056}"/>
              </a:ext>
            </a:extLst>
          </p:cNvPr>
          <p:cNvPicPr>
            <a:picLocks noChangeAspect="1"/>
          </p:cNvPicPr>
          <p:nvPr/>
        </p:nvPicPr>
        <p:blipFill>
          <a:blip r:embed="rId3"/>
          <a:stretch>
            <a:fillRect/>
          </a:stretch>
        </p:blipFill>
        <p:spPr>
          <a:xfrm>
            <a:off x="3696980" y="2161998"/>
            <a:ext cx="4661661" cy="332440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1">
            <a:extLst>
              <a:ext uri="{FF2B5EF4-FFF2-40B4-BE49-F238E27FC236}">
                <a16:creationId xmlns:a16="http://schemas.microsoft.com/office/drawing/2014/main" id="{F5A97625-3098-69C7-4362-7DEC24E52A2C}"/>
              </a:ext>
            </a:extLst>
          </p:cNvPr>
          <p:cNvPicPr>
            <a:picLocks noChangeAspect="1"/>
          </p:cNvPicPr>
          <p:nvPr/>
        </p:nvPicPr>
        <p:blipFill>
          <a:blip r:embed="rId3"/>
          <a:stretch>
            <a:fillRect/>
          </a:stretch>
        </p:blipFill>
        <p:spPr>
          <a:xfrm>
            <a:off x="3615077" y="2288215"/>
            <a:ext cx="4961845" cy="317977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a:extLst>
              <a:ext uri="{FF2B5EF4-FFF2-40B4-BE49-F238E27FC236}">
                <a16:creationId xmlns:a16="http://schemas.microsoft.com/office/drawing/2014/main" id="{AE4DFB55-BBA1-63B0-6A0F-C3B9823126E1}"/>
              </a:ext>
            </a:extLst>
          </p:cNvPr>
          <p:cNvPicPr>
            <a:picLocks noChangeAspect="1"/>
          </p:cNvPicPr>
          <p:nvPr/>
        </p:nvPicPr>
        <p:blipFill>
          <a:blip r:embed="rId3"/>
          <a:stretch>
            <a:fillRect/>
          </a:stretch>
        </p:blipFill>
        <p:spPr>
          <a:xfrm>
            <a:off x="2999711" y="2044198"/>
            <a:ext cx="5876965" cy="37183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a:extLst>
              <a:ext uri="{FF2B5EF4-FFF2-40B4-BE49-F238E27FC236}">
                <a16:creationId xmlns:a16="http://schemas.microsoft.com/office/drawing/2014/main" id="{A4A00550-5989-7BE0-3C0D-FB438394B6CB}"/>
              </a:ext>
            </a:extLst>
          </p:cNvPr>
          <p:cNvPicPr>
            <a:picLocks noChangeAspect="1"/>
          </p:cNvPicPr>
          <p:nvPr/>
        </p:nvPicPr>
        <p:blipFill>
          <a:blip r:embed="rId3"/>
          <a:stretch>
            <a:fillRect/>
          </a:stretch>
        </p:blipFill>
        <p:spPr>
          <a:xfrm>
            <a:off x="3724356" y="1480322"/>
            <a:ext cx="4743288" cy="50861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Imagen 7">
            <a:extLst>
              <a:ext uri="{FF2B5EF4-FFF2-40B4-BE49-F238E27FC236}">
                <a16:creationId xmlns:a16="http://schemas.microsoft.com/office/drawing/2014/main" id="{8B7CEC97-6E84-AD00-B874-97B066C812A2}"/>
              </a:ext>
            </a:extLst>
          </p:cNvPr>
          <p:cNvPicPr>
            <a:picLocks noChangeAspect="1"/>
          </p:cNvPicPr>
          <p:nvPr/>
        </p:nvPicPr>
        <p:blipFill>
          <a:blip r:embed="rId3"/>
          <a:stretch>
            <a:fillRect/>
          </a:stretch>
        </p:blipFill>
        <p:spPr>
          <a:xfrm>
            <a:off x="3937182" y="1571049"/>
            <a:ext cx="4129773" cy="490572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Imagen 6">
            <a:extLst>
              <a:ext uri="{FF2B5EF4-FFF2-40B4-BE49-F238E27FC236}">
                <a16:creationId xmlns:a16="http://schemas.microsoft.com/office/drawing/2014/main" id="{D2989326-12F8-74B4-8302-F7E6EFE436A2}"/>
              </a:ext>
            </a:extLst>
          </p:cNvPr>
          <p:cNvPicPr>
            <a:picLocks noChangeAspect="1"/>
          </p:cNvPicPr>
          <p:nvPr/>
        </p:nvPicPr>
        <p:blipFill>
          <a:blip r:embed="rId3"/>
          <a:stretch>
            <a:fillRect/>
          </a:stretch>
        </p:blipFill>
        <p:spPr>
          <a:xfrm>
            <a:off x="4484936" y="1451865"/>
            <a:ext cx="3222128" cy="497534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Imagen 6">
            <a:extLst>
              <a:ext uri="{FF2B5EF4-FFF2-40B4-BE49-F238E27FC236}">
                <a16:creationId xmlns:a16="http://schemas.microsoft.com/office/drawing/2014/main" id="{8E40FB35-821B-D2B3-EA3B-9D4C007BC0A9}"/>
              </a:ext>
            </a:extLst>
          </p:cNvPr>
          <p:cNvPicPr>
            <a:picLocks noChangeAspect="1"/>
          </p:cNvPicPr>
          <p:nvPr/>
        </p:nvPicPr>
        <p:blipFill>
          <a:blip r:embed="rId3"/>
          <a:stretch>
            <a:fillRect/>
          </a:stretch>
        </p:blipFill>
        <p:spPr>
          <a:xfrm>
            <a:off x="3938286" y="1943509"/>
            <a:ext cx="4315427" cy="42106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1">
            <a:extLst>
              <a:ext uri="{FF2B5EF4-FFF2-40B4-BE49-F238E27FC236}">
                <a16:creationId xmlns:a16="http://schemas.microsoft.com/office/drawing/2014/main" id="{F3731BD5-3B4F-52B1-CF93-30C8AE166ED9}"/>
              </a:ext>
            </a:extLst>
          </p:cNvPr>
          <p:cNvPicPr>
            <a:picLocks noChangeAspect="1"/>
          </p:cNvPicPr>
          <p:nvPr/>
        </p:nvPicPr>
        <p:blipFill>
          <a:blip r:embed="rId3"/>
          <a:stretch>
            <a:fillRect/>
          </a:stretch>
        </p:blipFill>
        <p:spPr>
          <a:xfrm>
            <a:off x="3938286" y="1727330"/>
            <a:ext cx="4315427" cy="48393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CuadroTexto 2">
            <a:extLst>
              <a:ext uri="{FF2B5EF4-FFF2-40B4-BE49-F238E27FC236}">
                <a16:creationId xmlns:a16="http://schemas.microsoft.com/office/drawing/2014/main" id="{04D58220-47C4-11C0-3FB3-B2CD54A4EE78}"/>
              </a:ext>
            </a:extLst>
          </p:cNvPr>
          <p:cNvSpPr txBox="1"/>
          <p:nvPr/>
        </p:nvSpPr>
        <p:spPr>
          <a:xfrm>
            <a:off x="355941" y="1418924"/>
            <a:ext cx="7094271" cy="4196020"/>
          </a:xfrm>
          <a:prstGeom prst="rect">
            <a:avLst/>
          </a:prstGeom>
          <a:noFill/>
        </p:spPr>
        <p:txBody>
          <a:bodyPr wrap="square">
            <a:spAutoFit/>
          </a:bodyPr>
          <a:lstStyle/>
          <a:p>
            <a:pPr>
              <a:lnSpc>
                <a:spcPct val="150000"/>
              </a:lnSpc>
              <a:spcBef>
                <a:spcPts val="1400"/>
              </a:spcBef>
            </a:pPr>
            <a:r>
              <a:rPr lang="en-GB" dirty="0">
                <a:solidFill>
                  <a:schemeClr val="accent3">
                    <a:lumMod val="25000"/>
                  </a:schemeClr>
                </a:solidFill>
                <a:latin typeface="Abadi" panose="020B0604020104020204" pitchFamily="34" charset="0"/>
              </a:rPr>
              <a:t>In today's era of expanding space exploration, companies like </a:t>
            </a:r>
            <a:r>
              <a:rPr lang="en-GB" dirty="0" err="1">
                <a:solidFill>
                  <a:schemeClr val="accent3">
                    <a:lumMod val="25000"/>
                  </a:schemeClr>
                </a:solidFill>
                <a:latin typeface="Abadi" panose="020B0604020104020204" pitchFamily="34" charset="0"/>
              </a:rPr>
              <a:t>SpaceX</a:t>
            </a:r>
            <a:r>
              <a:rPr lang="en-GB" dirty="0">
                <a:solidFill>
                  <a:schemeClr val="accent3">
                    <a:lumMod val="25000"/>
                  </a:schemeClr>
                </a:solidFill>
                <a:latin typeface="Abadi" panose="020B0604020104020204" pitchFamily="34" charset="0"/>
              </a:rPr>
              <a:t> have made space travel more accessible and innovative. Space Y, led by </a:t>
            </a:r>
            <a:r>
              <a:rPr lang="en-GB" dirty="0" err="1">
                <a:solidFill>
                  <a:schemeClr val="accent3">
                    <a:lumMod val="25000"/>
                  </a:schemeClr>
                </a:solidFill>
                <a:latin typeface="Abadi" panose="020B0604020104020204" pitchFamily="34" charset="0"/>
              </a:rPr>
              <a:t>Allon</a:t>
            </a:r>
            <a:r>
              <a:rPr lang="en-GB" dirty="0">
                <a:solidFill>
                  <a:schemeClr val="accent3">
                    <a:lumMod val="25000"/>
                  </a:schemeClr>
                </a:solidFill>
                <a:latin typeface="Abadi" panose="020B0604020104020204" pitchFamily="34" charset="0"/>
              </a:rPr>
              <a:t> Musk, is a newcomer aiming to shake up the industry. As data scientists working on Space Y's main project, our goal is to use data insights and predictive analytics to understand how space launches work, especially focusing on first-stage landings. By using machine learning and thorough data analysis, we want to give Space Y the tools they need to compete in the commercial space industry alongside established players like </a:t>
            </a:r>
            <a:r>
              <a:rPr lang="en-GB" dirty="0" err="1">
                <a:solidFill>
                  <a:schemeClr val="accent3">
                    <a:lumMod val="25000"/>
                  </a:schemeClr>
                </a:solidFill>
                <a:latin typeface="Abadi" panose="020B0604020104020204" pitchFamily="34" charset="0"/>
              </a:rPr>
              <a:t>SpaceX</a:t>
            </a:r>
            <a:r>
              <a:rPr lang="en-GB" dirty="0">
                <a:solidFill>
                  <a:schemeClr val="accent3">
                    <a:lumMod val="25000"/>
                  </a:schemeClr>
                </a:solidFill>
                <a:latin typeface="Abadi" panose="020B0604020104020204" pitchFamily="34" charset="0"/>
              </a:rPr>
              <a:t>.</a:t>
            </a:r>
            <a:endParaRPr lang="en-US" dirty="0">
              <a:solidFill>
                <a:schemeClr val="accent3">
                  <a:lumMod val="25000"/>
                </a:schemeClr>
              </a:solidFill>
              <a:latin typeface="Abadi" panose="020B0604020104020204" pitchFamily="34" charset="0"/>
            </a:endParaRPr>
          </a:p>
        </p:txBody>
      </p:sp>
      <p:pic>
        <p:nvPicPr>
          <p:cNvPr id="1026" name="Picture 2" descr="360 View | First Stage Landing on Droneship">
            <a:extLst>
              <a:ext uri="{FF2B5EF4-FFF2-40B4-BE49-F238E27FC236}">
                <a16:creationId xmlns:a16="http://schemas.microsoft.com/office/drawing/2014/main" id="{7AF0820F-5C53-E44F-D363-77BA6730E1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232" r="20621"/>
          <a:stretch/>
        </p:blipFill>
        <p:spPr bwMode="auto">
          <a:xfrm>
            <a:off x="7781607" y="2012746"/>
            <a:ext cx="3473492" cy="374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n 5">
            <a:extLst>
              <a:ext uri="{FF2B5EF4-FFF2-40B4-BE49-F238E27FC236}">
                <a16:creationId xmlns:a16="http://schemas.microsoft.com/office/drawing/2014/main" id="{41A9FF11-0148-2484-0579-10BB489840F1}"/>
              </a:ext>
            </a:extLst>
          </p:cNvPr>
          <p:cNvPicPr>
            <a:picLocks noChangeAspect="1"/>
          </p:cNvPicPr>
          <p:nvPr/>
        </p:nvPicPr>
        <p:blipFill>
          <a:blip r:embed="rId3"/>
          <a:stretch>
            <a:fillRect/>
          </a:stretch>
        </p:blipFill>
        <p:spPr>
          <a:xfrm>
            <a:off x="1459098" y="1509617"/>
            <a:ext cx="9273804" cy="502972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a:t>
            </a:r>
          </a:p>
        </p:txBody>
      </p:sp>
      <p:pic>
        <p:nvPicPr>
          <p:cNvPr id="4" name="Imagen 3">
            <a:extLst>
              <a:ext uri="{FF2B5EF4-FFF2-40B4-BE49-F238E27FC236}">
                <a16:creationId xmlns:a16="http://schemas.microsoft.com/office/drawing/2014/main" id="{171FA4D2-E0BB-1E53-4663-05AAE5F727F0}"/>
              </a:ext>
            </a:extLst>
          </p:cNvPr>
          <p:cNvPicPr>
            <a:picLocks noChangeAspect="1"/>
          </p:cNvPicPr>
          <p:nvPr/>
        </p:nvPicPr>
        <p:blipFill>
          <a:blip r:embed="rId3"/>
          <a:stretch>
            <a:fillRect/>
          </a:stretch>
        </p:blipFill>
        <p:spPr>
          <a:xfrm>
            <a:off x="1634543" y="1804694"/>
            <a:ext cx="8409227" cy="451465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a:t>
            </a:r>
          </a:p>
        </p:txBody>
      </p:sp>
      <p:pic>
        <p:nvPicPr>
          <p:cNvPr id="4" name="Imagen 3">
            <a:extLst>
              <a:ext uri="{FF2B5EF4-FFF2-40B4-BE49-F238E27FC236}">
                <a16:creationId xmlns:a16="http://schemas.microsoft.com/office/drawing/2014/main" id="{5734DC01-03FC-CA94-4EB1-C002E2EC1A70}"/>
              </a:ext>
            </a:extLst>
          </p:cNvPr>
          <p:cNvPicPr>
            <a:picLocks noChangeAspect="1"/>
          </p:cNvPicPr>
          <p:nvPr/>
        </p:nvPicPr>
        <p:blipFill>
          <a:blip r:embed="rId3"/>
          <a:stretch>
            <a:fillRect/>
          </a:stretch>
        </p:blipFill>
        <p:spPr>
          <a:xfrm>
            <a:off x="3931715" y="1824514"/>
            <a:ext cx="4494266" cy="476374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p>
        </p:txBody>
      </p:sp>
      <p:pic>
        <p:nvPicPr>
          <p:cNvPr id="4" name="Imagen 3">
            <a:extLst>
              <a:ext uri="{FF2B5EF4-FFF2-40B4-BE49-F238E27FC236}">
                <a16:creationId xmlns:a16="http://schemas.microsoft.com/office/drawing/2014/main" id="{891A813E-0248-42DD-1BB3-C9B17E9F8504}"/>
              </a:ext>
            </a:extLst>
          </p:cNvPr>
          <p:cNvPicPr>
            <a:picLocks noChangeAspect="1"/>
          </p:cNvPicPr>
          <p:nvPr/>
        </p:nvPicPr>
        <p:blipFill>
          <a:blip r:embed="rId3"/>
          <a:stretch>
            <a:fillRect/>
          </a:stretch>
        </p:blipFill>
        <p:spPr>
          <a:xfrm>
            <a:off x="2209289" y="1776403"/>
            <a:ext cx="8781922" cy="424917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Model Selection</a:t>
            </a:r>
          </a:p>
        </p:txBody>
      </p:sp>
      <p:sp>
        <p:nvSpPr>
          <p:cNvPr id="7" name="CuadroTexto 6">
            <a:extLst>
              <a:ext uri="{FF2B5EF4-FFF2-40B4-BE49-F238E27FC236}">
                <a16:creationId xmlns:a16="http://schemas.microsoft.com/office/drawing/2014/main" id="{16282190-6A3F-F7D2-34E2-9F580DD1E32E}"/>
              </a:ext>
            </a:extLst>
          </p:cNvPr>
          <p:cNvSpPr txBox="1"/>
          <p:nvPr/>
        </p:nvSpPr>
        <p:spPr>
          <a:xfrm>
            <a:off x="306847" y="1465974"/>
            <a:ext cx="6511264" cy="5062924"/>
          </a:xfrm>
          <a:prstGeom prst="rect">
            <a:avLst/>
          </a:prstGeom>
          <a:noFill/>
        </p:spPr>
        <p:txBody>
          <a:bodyPr wrap="square">
            <a:spAutoFit/>
          </a:bodyPr>
          <a:lstStyle/>
          <a:p>
            <a:r>
              <a:rPr lang="en-GB" sz="1900" dirty="0"/>
              <a:t>During the predictive analysis phase, we kick off with exploratory data analysis (EDA) to delve into our dataset and define appropriate training labels. This entails organizing data into distinct classes, serving as our target variable for prediction. Following this, we standardize the data for consistency across different scales. We then divide the dataset into training and test subsets to facilitate model training and assessment. We proceed by exploring a range of machine learning algorithms like Support Vector Machines (SVM), Classification Trees, Logistic Regression, and K-Nearest </a:t>
            </a:r>
            <a:r>
              <a:rPr lang="en-GB" sz="1900" dirty="0" err="1"/>
              <a:t>Neighbors</a:t>
            </a:r>
            <a:r>
              <a:rPr lang="en-GB" sz="1900" dirty="0"/>
              <a:t> (KNN). For each algorithm, we optimize </a:t>
            </a:r>
            <a:r>
              <a:rPr lang="en-GB" sz="1900" dirty="0" err="1"/>
              <a:t>hyperparameters</a:t>
            </a:r>
            <a:r>
              <a:rPr lang="en-GB" sz="1900" dirty="0"/>
              <a:t> through techniques like grid search. Next, we evaluate each method's performance using test data, employing cross-validation, confusion matrix analysis, and classification scoring metrics. This thorough approach helps pinpoint the most effective predictive model, empowering us to make informed decisions and extract meaningful insights from the data.</a:t>
            </a:r>
            <a:endParaRPr lang="es-CO" sz="1900" dirty="0"/>
          </a:p>
        </p:txBody>
      </p:sp>
      <p:pic>
        <p:nvPicPr>
          <p:cNvPr id="2050" name="Picture 2" descr="Machine Learning: Tecnología que transforma|Nivelics">
            <a:extLst>
              <a:ext uri="{FF2B5EF4-FFF2-40B4-BE49-F238E27FC236}">
                <a16:creationId xmlns:a16="http://schemas.microsoft.com/office/drawing/2014/main" id="{3E2D4F3C-4783-593B-CDFD-F040F1698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633" y="2467806"/>
            <a:ext cx="3780978" cy="252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285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Model Performance</a:t>
            </a:r>
          </a:p>
        </p:txBody>
      </p:sp>
      <p:sp>
        <p:nvSpPr>
          <p:cNvPr id="6" name="CuadroTexto 5">
            <a:extLst>
              <a:ext uri="{FF2B5EF4-FFF2-40B4-BE49-F238E27FC236}">
                <a16:creationId xmlns:a16="http://schemas.microsoft.com/office/drawing/2014/main" id="{65E0DAB5-76CB-DDD3-B738-03EBA982E7A0}"/>
              </a:ext>
            </a:extLst>
          </p:cNvPr>
          <p:cNvSpPr txBox="1"/>
          <p:nvPr/>
        </p:nvSpPr>
        <p:spPr>
          <a:xfrm>
            <a:off x="4953384" y="1348898"/>
            <a:ext cx="6097022" cy="5078313"/>
          </a:xfrm>
          <a:prstGeom prst="rect">
            <a:avLst/>
          </a:prstGeom>
          <a:noFill/>
        </p:spPr>
        <p:txBody>
          <a:bodyPr wrap="square">
            <a:spAutoFit/>
          </a:bodyPr>
          <a:lstStyle/>
          <a:p>
            <a:r>
              <a:rPr lang="en-US" dirty="0"/>
              <a:t>Based on the results of our predictive modeling analysis, it is evident that all the models performed commendably well in terms of accuracy. The Logistic Regression and Support Vector Machine (</a:t>
            </a:r>
            <a:r>
              <a:rPr lang="en-US" dirty="0" err="1"/>
              <a:t>SVM</a:t>
            </a:r>
            <a:r>
              <a:rPr lang="en-US" dirty="0"/>
              <a:t>) models both achieved high accuracy scores of approximately 84.6% and 84.8%, respectively. Additionally, the Classification Tree model demonstrated even higher accuracy, reaching approximately 87.3%. Similarly, the K-Nearest Neighbors (KNN) model yielded a competitive accuracy score of approximately 84.8%. These findings indicate that each model was effective in capturing the underlying patterns within the data and making accurate predictions. However, while all models performed relatively well, the Classification Tree model stood out with the highest accuracy, suggesting its potential superiority in this particular predictive task. Overall, the results underscore the efficacy of machine learning techniques in predictive analysis and highlight the importance of selecting appropriate algorithms tailored to the specific characteristics of the dataset.</a:t>
            </a:r>
            <a:endParaRPr lang="es-CO" dirty="0"/>
          </a:p>
        </p:txBody>
      </p:sp>
      <p:pic>
        <p:nvPicPr>
          <p:cNvPr id="10" name="Imagen 9">
            <a:extLst>
              <a:ext uri="{FF2B5EF4-FFF2-40B4-BE49-F238E27FC236}">
                <a16:creationId xmlns:a16="http://schemas.microsoft.com/office/drawing/2014/main" id="{317FE0F8-792A-E3E7-53AE-38431459595E}"/>
              </a:ext>
            </a:extLst>
          </p:cNvPr>
          <p:cNvPicPr>
            <a:picLocks noChangeAspect="1"/>
          </p:cNvPicPr>
          <p:nvPr/>
        </p:nvPicPr>
        <p:blipFill>
          <a:blip r:embed="rId3"/>
          <a:stretch>
            <a:fillRect/>
          </a:stretch>
        </p:blipFill>
        <p:spPr>
          <a:xfrm>
            <a:off x="540168" y="2145778"/>
            <a:ext cx="4005650" cy="3438813"/>
          </a:xfrm>
          <a:prstGeom prst="rect">
            <a:avLst/>
          </a:prstGeom>
        </p:spPr>
      </p:pic>
    </p:spTree>
    <p:extLst>
      <p:ext uri="{BB962C8B-B14F-4D97-AF65-F5344CB8AC3E}">
        <p14:creationId xmlns:p14="http://schemas.microsoft.com/office/powerpoint/2010/main" val="3810733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p>
        </p:txBody>
      </p:sp>
      <p:sp>
        <p:nvSpPr>
          <p:cNvPr id="11" name="CuadroTexto 10">
            <a:extLst>
              <a:ext uri="{FF2B5EF4-FFF2-40B4-BE49-F238E27FC236}">
                <a16:creationId xmlns:a16="http://schemas.microsoft.com/office/drawing/2014/main" id="{81C1BF09-D668-004B-9038-2CA941275AC3}"/>
              </a:ext>
            </a:extLst>
          </p:cNvPr>
          <p:cNvSpPr txBox="1"/>
          <p:nvPr/>
        </p:nvSpPr>
        <p:spPr>
          <a:xfrm>
            <a:off x="284480" y="1518036"/>
            <a:ext cx="11173491" cy="4801314"/>
          </a:xfrm>
          <a:prstGeom prst="rect">
            <a:avLst/>
          </a:prstGeom>
          <a:noFill/>
        </p:spPr>
        <p:txBody>
          <a:bodyPr wrap="square">
            <a:spAutoFit/>
          </a:bodyPr>
          <a:lstStyle/>
          <a:p>
            <a:pPr marL="285750" indent="-285750">
              <a:buFont typeface="Arial" panose="020B0604020202020204" pitchFamily="34" charset="0"/>
              <a:buChar char="•"/>
            </a:pPr>
            <a:r>
              <a:rPr lang="en-GB" dirty="0"/>
              <a:t>The completion of this project emphasizes the crucial role of </a:t>
            </a:r>
            <a:r>
              <a:rPr lang="en-GB" dirty="0" err="1"/>
              <a:t>preprocessing</a:t>
            </a:r>
            <a:r>
              <a:rPr lang="en-GB" dirty="0"/>
              <a:t> techniques in predictive analytics for rocket launches.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Thorough data collection efforts, including API data gathering and web scraping, yielded a comprehensive dataset crucial for model training.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Preprocessing</a:t>
            </a:r>
            <a:r>
              <a:rPr lang="en-GB" dirty="0"/>
              <a:t> steps like data wrangling, exploratory data analysis (EDA), and data visualization upheld the dataset's quality and integrity.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Insights gleaned from EDA, supported by SQL queries and visualization tools such as Folium, guided model selection and </a:t>
            </a:r>
            <a:r>
              <a:rPr lang="en-GB" dirty="0" err="1"/>
              <a:t>hyperparameter</a:t>
            </a:r>
            <a:r>
              <a:rPr lang="en-GB" dirty="0"/>
              <a:t> tuning.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Evaluation of models revealed the Classification Tree as the standout performer, achieving an accuracy of around 87.3%.</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These results highlight the significance of robust </a:t>
            </a:r>
            <a:r>
              <a:rPr lang="en-GB" dirty="0" err="1"/>
              <a:t>preprocessing</a:t>
            </a:r>
            <a:r>
              <a:rPr lang="en-GB" dirty="0"/>
              <a:t> pipelines in extracting actionable insights and facilitating informed decision-making within the commercial space industry.</a:t>
            </a:r>
            <a:endParaRPr lang="es-CO" dirty="0"/>
          </a:p>
        </p:txBody>
      </p:sp>
    </p:spTree>
    <p:extLst>
      <p:ext uri="{BB962C8B-B14F-4D97-AF65-F5344CB8AC3E}">
        <p14:creationId xmlns:p14="http://schemas.microsoft.com/office/powerpoint/2010/main" val="748034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4</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3" name="Imagen 2">
            <a:extLst>
              <a:ext uri="{FF2B5EF4-FFF2-40B4-BE49-F238E27FC236}">
                <a16:creationId xmlns:a16="http://schemas.microsoft.com/office/drawing/2014/main" id="{EF0B0613-34AA-9CB2-CBA7-0C58FD9DC7A5}"/>
              </a:ext>
            </a:extLst>
          </p:cNvPr>
          <p:cNvPicPr>
            <a:picLocks noChangeAspect="1"/>
          </p:cNvPicPr>
          <p:nvPr/>
        </p:nvPicPr>
        <p:blipFill>
          <a:blip r:embed="rId4"/>
          <a:stretch>
            <a:fillRect/>
          </a:stretch>
        </p:blipFill>
        <p:spPr>
          <a:xfrm>
            <a:off x="3477229" y="1495018"/>
            <a:ext cx="4673030" cy="5203422"/>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CuadroTexto 8">
            <a:extLst>
              <a:ext uri="{FF2B5EF4-FFF2-40B4-BE49-F238E27FC236}">
                <a16:creationId xmlns:a16="http://schemas.microsoft.com/office/drawing/2014/main" id="{0287E82A-8DDA-A336-41D5-A5682D3216D2}"/>
              </a:ext>
            </a:extLst>
          </p:cNvPr>
          <p:cNvSpPr txBox="1"/>
          <p:nvPr/>
        </p:nvSpPr>
        <p:spPr>
          <a:xfrm>
            <a:off x="242902" y="1607871"/>
            <a:ext cx="7559978" cy="4401205"/>
          </a:xfrm>
          <a:prstGeom prst="rect">
            <a:avLst/>
          </a:prstGeom>
          <a:noFill/>
        </p:spPr>
        <p:txBody>
          <a:bodyPr wrap="square">
            <a:spAutoFit/>
          </a:bodyPr>
          <a:lstStyle/>
          <a:p>
            <a:pPr marL="342900" indent="-342900">
              <a:buFont typeface="+mj-lt"/>
              <a:buAutoNum type="arabicPeriod"/>
            </a:pPr>
            <a:r>
              <a:rPr lang="en-US" sz="2000" dirty="0"/>
              <a:t>Identify Data Sources: Begin by identifying relevant data sources, including the SpaceX API.</a:t>
            </a:r>
          </a:p>
          <a:p>
            <a:pPr marL="342900" indent="-342900">
              <a:buFont typeface="+mj-lt"/>
              <a:buAutoNum type="arabicPeriod"/>
            </a:pPr>
            <a:r>
              <a:rPr lang="en-US" sz="2000" dirty="0"/>
              <a:t>Authenticate and Access SpaceX API: Utilize authentication methods provided by the SpaceX API to gain access to the required data endpoints.</a:t>
            </a:r>
          </a:p>
          <a:p>
            <a:pPr marL="342900" indent="-342900">
              <a:buFont typeface="+mj-lt"/>
              <a:buAutoNum type="arabicPeriod"/>
            </a:pPr>
            <a:r>
              <a:rPr lang="en-US" sz="2000" dirty="0"/>
              <a:t>Define Data Requirements: Determine the specific data fields needed for the analysis, such as launch dates, mission details, rocket information, and landing outcomes.</a:t>
            </a:r>
          </a:p>
          <a:p>
            <a:pPr marL="342900" indent="-342900">
              <a:buFont typeface="+mj-lt"/>
              <a:buAutoNum type="arabicPeriod"/>
            </a:pPr>
            <a:r>
              <a:rPr lang="en-US" sz="2000" dirty="0"/>
              <a:t>Retrieve Data from SpaceX API: Implement requests to the SpaceX API to fetch the desired data, ensuring proper handling of pagination and rate limits.</a:t>
            </a:r>
          </a:p>
          <a:p>
            <a:pPr marL="342900" indent="-342900">
              <a:buFont typeface="+mj-lt"/>
              <a:buAutoNum type="arabicPeriod"/>
            </a:pPr>
            <a:r>
              <a:rPr lang="en-US" sz="2000" dirty="0"/>
              <a:t>Perform Data Validation: Validate the retrieved data to ensure accuracy, completeness, and consistency. This may involve checking for missing values, data formatting issues, and anomalies.</a:t>
            </a:r>
          </a:p>
        </p:txBody>
      </p:sp>
      <p:pic>
        <p:nvPicPr>
          <p:cNvPr id="11" name="Imagen 10">
            <a:extLst>
              <a:ext uri="{FF2B5EF4-FFF2-40B4-BE49-F238E27FC236}">
                <a16:creationId xmlns:a16="http://schemas.microsoft.com/office/drawing/2014/main" id="{79A7FEE4-2390-4EC6-96E8-6953E91BA1B5}"/>
              </a:ext>
            </a:extLst>
          </p:cNvPr>
          <p:cNvPicPr>
            <a:picLocks noChangeAspect="1"/>
          </p:cNvPicPr>
          <p:nvPr/>
        </p:nvPicPr>
        <p:blipFill>
          <a:blip r:embed="rId3"/>
          <a:stretch>
            <a:fillRect/>
          </a:stretch>
        </p:blipFill>
        <p:spPr>
          <a:xfrm>
            <a:off x="7991435" y="1607871"/>
            <a:ext cx="3003315" cy="49647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CuadroTexto 8">
            <a:extLst>
              <a:ext uri="{FF2B5EF4-FFF2-40B4-BE49-F238E27FC236}">
                <a16:creationId xmlns:a16="http://schemas.microsoft.com/office/drawing/2014/main" id="{B54BBBE9-7471-809C-5AE3-0D1221A0E91C}"/>
              </a:ext>
            </a:extLst>
          </p:cNvPr>
          <p:cNvSpPr txBox="1"/>
          <p:nvPr/>
        </p:nvSpPr>
        <p:spPr>
          <a:xfrm>
            <a:off x="365760" y="1647677"/>
            <a:ext cx="7223760" cy="4093428"/>
          </a:xfrm>
          <a:prstGeom prst="rect">
            <a:avLst/>
          </a:prstGeom>
          <a:noFill/>
        </p:spPr>
        <p:txBody>
          <a:bodyPr wrap="square">
            <a:spAutoFit/>
          </a:bodyPr>
          <a:lstStyle/>
          <a:p>
            <a:pPr marL="342900" indent="-342900" algn="just">
              <a:buFont typeface="+mj-lt"/>
              <a:buAutoNum type="arabicPeriod"/>
            </a:pPr>
            <a:r>
              <a:rPr lang="en-US" sz="2000" dirty="0"/>
              <a:t>Identify Target Website: Begin by identifying the target website containing the desired data. In this case, the Wikipedia page listing Falcon 9 and Falcon Heavy launches.</a:t>
            </a:r>
          </a:p>
          <a:p>
            <a:pPr marL="342900" indent="-342900" algn="just">
              <a:buFont typeface="+mj-lt"/>
              <a:buAutoNum type="arabicPeriod"/>
            </a:pPr>
            <a:r>
              <a:rPr lang="en-US" sz="2000" dirty="0"/>
              <a:t>Inspect Website Structure: Analyze the structure of the target webpage to identify the location of the data elements to be scraped. This involves inspecting HTML tags, classes, and IDs.</a:t>
            </a:r>
          </a:p>
          <a:p>
            <a:pPr marL="342900" indent="-342900" algn="just">
              <a:buFont typeface="+mj-lt"/>
              <a:buAutoNum type="arabicPeriod"/>
            </a:pPr>
            <a:r>
              <a:rPr lang="en-US" sz="2000" dirty="0"/>
              <a:t>Select Scraping Tools: Choose appropriate web scraping tools or libraries for the task. Popular options include </a:t>
            </a:r>
            <a:r>
              <a:rPr lang="en-US" sz="2000" dirty="0" err="1"/>
              <a:t>BeautifulSoup</a:t>
            </a:r>
            <a:r>
              <a:rPr lang="en-US" sz="2000" dirty="0"/>
              <a:t> in Python for HTML parsing.</a:t>
            </a:r>
          </a:p>
          <a:p>
            <a:pPr marL="342900" indent="-342900" algn="just">
              <a:buFont typeface="+mj-lt"/>
              <a:buAutoNum type="arabicPeriod"/>
            </a:pPr>
            <a:r>
              <a:rPr lang="en-US" sz="2000" dirty="0"/>
              <a:t>Implement Scraping Logic: Develop scraping logic to extract the relevant data from the target webpage. This may involve navigating through HTML elements, selecting specific tables or sections, and extracting text or attributes.</a:t>
            </a:r>
            <a:endParaRPr lang="es-CO" sz="2000" dirty="0"/>
          </a:p>
        </p:txBody>
      </p:sp>
      <p:pic>
        <p:nvPicPr>
          <p:cNvPr id="14" name="Imagen 13">
            <a:extLst>
              <a:ext uri="{FF2B5EF4-FFF2-40B4-BE49-F238E27FC236}">
                <a16:creationId xmlns:a16="http://schemas.microsoft.com/office/drawing/2014/main" id="{3209E629-882E-5643-25B8-7ABA0E0E92AA}"/>
              </a:ext>
            </a:extLst>
          </p:cNvPr>
          <p:cNvPicPr>
            <a:picLocks noChangeAspect="1"/>
          </p:cNvPicPr>
          <p:nvPr/>
        </p:nvPicPr>
        <p:blipFill>
          <a:blip r:embed="rId4"/>
          <a:stretch>
            <a:fillRect/>
          </a:stretch>
        </p:blipFill>
        <p:spPr>
          <a:xfrm>
            <a:off x="8306941" y="1553872"/>
            <a:ext cx="2310495" cy="4938367"/>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uadroTexto 2">
            <a:extLst>
              <a:ext uri="{FF2B5EF4-FFF2-40B4-BE49-F238E27FC236}">
                <a16:creationId xmlns:a16="http://schemas.microsoft.com/office/drawing/2014/main" id="{DEC2424A-1410-8A9E-CBE1-CC5590CEB2C6}"/>
              </a:ext>
            </a:extLst>
          </p:cNvPr>
          <p:cNvSpPr txBox="1"/>
          <p:nvPr/>
        </p:nvSpPr>
        <p:spPr>
          <a:xfrm>
            <a:off x="734028" y="1468852"/>
            <a:ext cx="10886883" cy="4801314"/>
          </a:xfrm>
          <a:prstGeom prst="rect">
            <a:avLst/>
          </a:prstGeom>
          <a:noFill/>
        </p:spPr>
        <p:txBody>
          <a:bodyPr wrap="square">
            <a:spAutoFit/>
          </a:bodyPr>
          <a:lstStyle/>
          <a:p>
            <a:pPr marL="342900" indent="-342900">
              <a:buFont typeface="+mj-lt"/>
              <a:buAutoNum type="arabicPeriod"/>
            </a:pPr>
            <a:r>
              <a:rPr lang="en-US" dirty="0"/>
              <a:t>Identify and Handle Missing Values:</a:t>
            </a:r>
          </a:p>
          <a:p>
            <a:pPr marL="800100" lvl="1" indent="-342900">
              <a:buFont typeface="Arial" panose="020B0604020202020204" pitchFamily="34" charset="0"/>
              <a:buChar char="•"/>
            </a:pPr>
            <a:r>
              <a:rPr lang="en-US" dirty="0"/>
              <a:t>Calculate the percentage of missing values in each attribute to assess data completeness.</a:t>
            </a:r>
          </a:p>
          <a:p>
            <a:pPr marL="800100" lvl="1" indent="-342900">
              <a:buFont typeface="Arial" panose="020B0604020202020204" pitchFamily="34" charset="0"/>
              <a:buChar char="•"/>
            </a:pPr>
            <a:r>
              <a:rPr lang="en-US" dirty="0"/>
              <a:t>Implement strategies to handle missing values, such as imputation, deletion, or flagging.</a:t>
            </a:r>
          </a:p>
          <a:p>
            <a:pPr marL="342900" indent="-342900">
              <a:buFont typeface="+mj-lt"/>
              <a:buAutoNum type="arabicPeriod"/>
            </a:pPr>
            <a:r>
              <a:rPr lang="en-US" dirty="0"/>
              <a:t>Identify Numerical and Categorical Columns:</a:t>
            </a:r>
          </a:p>
          <a:p>
            <a:pPr marL="800100" lvl="1" indent="-342900">
              <a:buFont typeface="Arial" panose="020B0604020202020204" pitchFamily="34" charset="0"/>
              <a:buChar char="•"/>
            </a:pPr>
            <a:r>
              <a:rPr lang="en-US" dirty="0"/>
              <a:t>Distinguish between numerical and categorical columns to facilitate data analysis and transformation.</a:t>
            </a:r>
          </a:p>
          <a:p>
            <a:pPr marL="342900" indent="-342900">
              <a:buFont typeface="+mj-lt"/>
              <a:buAutoNum type="arabicPeriod"/>
            </a:pPr>
            <a:r>
              <a:rPr lang="en-US" dirty="0"/>
              <a:t>Calculate Number of Launches on Each Site:</a:t>
            </a:r>
          </a:p>
          <a:p>
            <a:pPr marL="800100" lvl="1" indent="-342900">
              <a:buFont typeface="Arial" panose="020B0604020202020204" pitchFamily="34" charset="0"/>
              <a:buChar char="•"/>
            </a:pPr>
            <a:r>
              <a:rPr lang="en-US" dirty="0"/>
              <a:t>Aggregate data to calculate the total number of launches on each launch site, providing insights into launch distribution.</a:t>
            </a:r>
          </a:p>
          <a:p>
            <a:pPr marL="342900" indent="-342900">
              <a:buFont typeface="+mj-lt"/>
              <a:buAutoNum type="arabicPeriod"/>
            </a:pPr>
            <a:r>
              <a:rPr lang="en-US" dirty="0"/>
              <a:t>Calculate Number and Occurrence of Each Orbit:</a:t>
            </a:r>
          </a:p>
          <a:p>
            <a:pPr marL="800100" lvl="1" indent="-342900">
              <a:buFont typeface="Arial" panose="020B0604020202020204" pitchFamily="34" charset="0"/>
              <a:buChar char="•"/>
            </a:pPr>
            <a:r>
              <a:rPr lang="en-US" dirty="0"/>
              <a:t>Analyze the data to determine the unique orbits and their respective frequencies, aiding in orbit-related analysis.</a:t>
            </a:r>
          </a:p>
          <a:p>
            <a:pPr marL="342900" indent="-342900">
              <a:buFont typeface="+mj-lt"/>
              <a:buAutoNum type="arabicPeriod"/>
            </a:pPr>
            <a:r>
              <a:rPr lang="en-US" dirty="0"/>
              <a:t>Calculate Number and Occurrence of Mission Outcomes for Orbits:</a:t>
            </a:r>
          </a:p>
          <a:p>
            <a:pPr marL="800100" lvl="1" indent="-342900">
              <a:buFont typeface="Arial" panose="020B0604020202020204" pitchFamily="34" charset="0"/>
              <a:buChar char="•"/>
            </a:pPr>
            <a:r>
              <a:rPr lang="en-US" dirty="0"/>
              <a:t>Determine the number and occurrence of mission outcomes associated with each orbit, providing insights into mission success rates.</a:t>
            </a:r>
          </a:p>
          <a:p>
            <a:pPr marL="342900" indent="-342900">
              <a:buFont typeface="+mj-lt"/>
              <a:buAutoNum type="arabicPeriod"/>
            </a:pPr>
            <a:r>
              <a:rPr lang="en-US" dirty="0"/>
              <a:t>Create Landing Outcome Label:</a:t>
            </a:r>
          </a:p>
          <a:p>
            <a:pPr marL="800100" lvl="1" indent="-342900">
              <a:buFont typeface="Arial" panose="020B0604020202020204" pitchFamily="34" charset="0"/>
              <a:buChar char="•"/>
            </a:pPr>
            <a:r>
              <a:rPr lang="en-US" dirty="0"/>
              <a:t>Utilize information from the 'Outcome' column to create a new categorical variable indicating the landing outcome, facilitating predictive modeling.</a:t>
            </a:r>
            <a:endParaRPr lang="es-CO" dirty="0"/>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186</TotalTime>
  <Words>1640</Words>
  <Application>Microsoft Office PowerPoint</Application>
  <PresentationFormat>Widescreen</PresentationFormat>
  <Paragraphs>135</Paragraphs>
  <Slides>40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Abadi</vt:lpstr>
      <vt:lpstr>Arial</vt:lpstr>
      <vt:lpstr>Calibri</vt:lpstr>
      <vt:lpstr>Calibri Light</vt:lpstr>
      <vt:lpstr>IBM Plex Mono SemiBold</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21696</cp:lastModifiedBy>
  <cp:revision>205</cp:revision>
  <dcterms:created xsi:type="dcterms:W3CDTF">2021-04-29T18:58:34Z</dcterms:created>
  <dcterms:modified xsi:type="dcterms:W3CDTF">2024-05-10T21:35:35Z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